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8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8" roundtripDataSignature="AMtx7mgxxLl1KnXgoX1izGE/j4HdfG27y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8" name="Google Shape;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97115e6bc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9" name="Google Shape;159;g97115e6bc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881b5eba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1" name="Google Shape;171;g9881b5eba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4193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9767064e4f_0_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0" name="Google Shape;90;g9767064e4f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9767064e4f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9767064e4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93477d30d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g93477d30d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956e04baa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0" name="Google Shape;120;g956e04baa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9578641f5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9578641f5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97115e6bc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97115e6bc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97115e6bc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0" name="Google Shape;150;g97115e6bc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5"/>
          <p:cNvPicPr preferRelativeResize="0"/>
          <p:nvPr/>
        </p:nvPicPr>
        <p:blipFill rotWithShape="1">
          <a:blip r:embed="rId2">
            <a:alphaModFix/>
          </a:blip>
          <a:srcRect t="5804"/>
          <a:stretch/>
        </p:blipFill>
        <p:spPr>
          <a:xfrm>
            <a:off x="0" y="9236"/>
            <a:ext cx="12268200" cy="684876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  <a:defRPr sz="5400" b="0">
                <a:solidFill>
                  <a:srgbClr val="1B285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6"/>
          <p:cNvPicPr preferRelativeResize="0"/>
          <p:nvPr/>
        </p:nvPicPr>
        <p:blipFill rotWithShape="1">
          <a:blip r:embed="rId2">
            <a:alphaModFix/>
          </a:blip>
          <a:srcRect b="4509"/>
          <a:stretch/>
        </p:blipFill>
        <p:spPr>
          <a:xfrm>
            <a:off x="0" y="0"/>
            <a:ext cx="12192000" cy="689956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6"/>
          <p:cNvSpPr txBox="1">
            <a:spLocks noGrp="1"/>
          </p:cNvSpPr>
          <p:nvPr>
            <p:ph type="ctrTitle"/>
          </p:nvPr>
        </p:nvSpPr>
        <p:spPr>
          <a:xfrm>
            <a:off x="7389091" y="1935163"/>
            <a:ext cx="452581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  <a:defRPr sz="5400">
                <a:solidFill>
                  <a:srgbClr val="1B285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subTitle" idx="1"/>
          </p:nvPr>
        </p:nvSpPr>
        <p:spPr>
          <a:xfrm>
            <a:off x="5781964" y="4479491"/>
            <a:ext cx="613294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"/>
          <p:cNvSpPr txBox="1">
            <a:spLocks noGrp="1"/>
          </p:cNvSpPr>
          <p:nvPr>
            <p:ph type="ctrTitle"/>
          </p:nvPr>
        </p:nvSpPr>
        <p:spPr>
          <a:xfrm>
            <a:off x="7418416" y="2235188"/>
            <a:ext cx="45258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4700"/>
              <a:t>Facilities + Physical Infrastructure</a:t>
            </a:r>
            <a:endParaRPr sz="4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97115e6bc4_0_6"/>
          <p:cNvSpPr txBox="1"/>
          <p:nvPr/>
        </p:nvSpPr>
        <p:spPr>
          <a:xfrm>
            <a:off x="838200" y="1407750"/>
            <a:ext cx="11268300" cy="44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rgbClr val="0C343D"/>
                </a:solidFill>
              </a:rPr>
              <a:t>NCAR Computational + Information Systems Lab</a:t>
            </a:r>
            <a:endParaRPr b="1">
              <a:solidFill>
                <a:srgbClr val="0C343D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145k-core “Cheyenne” supercomputer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5.34 petaflops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Will support LEAP through University Large Allocations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+ CESM Working Group Allocations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NCAR Wyoming Supercomputing Center installed in 2022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rgbClr val="0C343D"/>
                </a:solidFill>
              </a:rPr>
              <a:t>NASA Center for Climate Simulation</a:t>
            </a:r>
            <a:endParaRPr>
              <a:solidFill>
                <a:srgbClr val="0C343D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129k-core “Discover” supercomputer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6.8 petaflops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GISS has access to 30% of capacity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0C343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C343D"/>
                </a:solidFill>
              </a:rPr>
              <a:t>Industry Commitments</a:t>
            </a:r>
            <a:endParaRPr>
              <a:solidFill>
                <a:srgbClr val="0C343D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5"/>
                  </a:ext>
                </a:extLst>
              </a:rPr>
              <a:t>Microsoft + Google donating sufficient cloud cre</a:t>
            </a:r>
            <a:r>
              <a:rPr lang="en-US"/>
              <a:t>dits to support all LEAP activities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C343D"/>
                </a:solidFill>
              </a:rPr>
              <a:t>Columbia High-Performance Computing</a:t>
            </a:r>
            <a:endParaRPr b="1">
              <a:solidFill>
                <a:srgbClr val="0C343D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3.8k-core “Terremoto” cluster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137 nodes, 3,288 cores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Governed by faculty committees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Supported by 7 full-time engineers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2" name="Google Shape;162;g97115e6bc4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1974" y="3206661"/>
            <a:ext cx="908225" cy="90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97115e6bc4_0_6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800"/>
              <a:t>Partner Institutions Commit Ample Computational Resources to LEAPangeo</a:t>
            </a:r>
            <a:endParaRPr sz="3800"/>
          </a:p>
        </p:txBody>
      </p:sp>
      <p:pic>
        <p:nvPicPr>
          <p:cNvPr id="164" name="Google Shape;164;g97115e6bc4_0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1975" y="1489713"/>
            <a:ext cx="2851875" cy="114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97115e6bc4_0_6"/>
          <p:cNvPicPr preferRelativeResize="0"/>
          <p:nvPr/>
        </p:nvPicPr>
        <p:blipFill rotWithShape="1">
          <a:blip r:embed="rId5">
            <a:alphaModFix/>
          </a:blip>
          <a:srcRect l="22113" t="10379" r="45664" b="83282"/>
          <a:stretch/>
        </p:blipFill>
        <p:spPr>
          <a:xfrm>
            <a:off x="8003663" y="2686700"/>
            <a:ext cx="3928498" cy="43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97115e6bc4_0_6"/>
          <p:cNvPicPr preferRelativeResize="0"/>
          <p:nvPr/>
        </p:nvPicPr>
        <p:blipFill rotWithShape="1">
          <a:blip r:embed="rId6">
            <a:alphaModFix/>
          </a:blip>
          <a:srcRect l="5330" r="6849" b="13606"/>
          <a:stretch/>
        </p:blipFill>
        <p:spPr>
          <a:xfrm>
            <a:off x="8327650" y="4200125"/>
            <a:ext cx="3280501" cy="165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g97115e6bc4_0_6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10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168" name="Google Shape;168;g97115e6bc4_0_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16400" y="3242087"/>
            <a:ext cx="837400" cy="83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9881b5eba9_0_0"/>
          <p:cNvSpPr txBox="1">
            <a:spLocks noGrp="1"/>
          </p:cNvSpPr>
          <p:nvPr>
            <p:ph type="ctrTitle"/>
          </p:nvPr>
        </p:nvSpPr>
        <p:spPr>
          <a:xfrm>
            <a:off x="7389091" y="1935163"/>
            <a:ext cx="45258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4700"/>
              <a:t>Questions?</a:t>
            </a:r>
            <a:endParaRPr sz="4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"/>
          <p:cNvSpPr txBox="1">
            <a:spLocks noGrp="1"/>
          </p:cNvSpPr>
          <p:nvPr>
            <p:ph type="body" idx="1"/>
          </p:nvPr>
        </p:nvSpPr>
        <p:spPr>
          <a:xfrm>
            <a:off x="4336473" y="717367"/>
            <a:ext cx="7403635" cy="486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2100"/>
              <a:buNone/>
            </a:pPr>
            <a:r>
              <a:rPr lang="en-US" sz="2100" b="1">
                <a:solidFill>
                  <a:srgbClr val="0C343D"/>
                </a:solidFill>
              </a:rPr>
              <a:t>Professional Experience and Education</a:t>
            </a:r>
            <a:endParaRPr/>
          </a:p>
          <a:p>
            <a:pPr marL="68580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Professor of Earth + Environmental Sciences, Columbia</a:t>
            </a:r>
            <a:endParaRPr/>
          </a:p>
          <a:p>
            <a:pPr marL="1143000" lvl="2" indent="-2159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Previously Professor of Atmospheric + Oceanic Sciences, Wisconsin</a:t>
            </a:r>
            <a:endParaRPr/>
          </a:p>
          <a:p>
            <a:pPr marL="68580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PhD, Climate Physics + Chemistry, MIT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>
              <a:solidFill>
                <a:srgbClr val="0C343D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C343D"/>
              </a:buClr>
              <a:buSzPts val="2100"/>
              <a:buNone/>
            </a:pPr>
            <a:r>
              <a:rPr lang="en-US" sz="2100" b="1">
                <a:solidFill>
                  <a:srgbClr val="0C343D"/>
                </a:solidFill>
              </a:rPr>
              <a:t>Expertise</a:t>
            </a:r>
            <a:endParaRPr/>
          </a:p>
          <a:p>
            <a:pPr marL="68580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Ocean carbon cycle, feedbacks with climate</a:t>
            </a:r>
            <a:endParaRPr/>
          </a:p>
          <a:p>
            <a:pPr marL="68580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Ocean + climate modeling</a:t>
            </a:r>
            <a:endParaRPr sz="1800"/>
          </a:p>
          <a:p>
            <a:pPr marL="68580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Data science 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>
              <a:solidFill>
                <a:srgbClr val="0C343D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C343D"/>
              </a:buClr>
              <a:buSzPts val="2100"/>
              <a:buNone/>
            </a:pPr>
            <a:r>
              <a:rPr lang="en-US" sz="2100" b="1">
                <a:solidFill>
                  <a:srgbClr val="0C343D"/>
                </a:solidFill>
              </a:rPr>
              <a:t>Synergistic Activities</a:t>
            </a:r>
            <a:endParaRPr/>
          </a:p>
          <a:p>
            <a:pPr marL="68580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The Oceanography Society, Councilor, 2020-present</a:t>
            </a:r>
            <a:endParaRPr/>
          </a:p>
          <a:p>
            <a:pPr marL="68580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JASON Advisory Group, 2015-present</a:t>
            </a:r>
            <a:endParaRPr/>
          </a:p>
          <a:p>
            <a:pPr marL="68580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Diversity Committee chair, EES department, 2019-present</a:t>
            </a:r>
            <a:endParaRPr/>
          </a:p>
          <a:p>
            <a:pPr marL="685800" lvl="1" indent="-22860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Co-chair for undergrad education, Wisconsin AOS, 2010-15</a:t>
            </a:r>
            <a:endParaRPr/>
          </a:p>
          <a:p>
            <a:pPr marL="228600" lvl="0" indent="-762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156" name="Google Shape;156;p2"/>
          <p:cNvSpPr txBox="1"/>
          <p:nvPr/>
        </p:nvSpPr>
        <p:spPr>
          <a:xfrm>
            <a:off x="93160" y="6363093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2"/>
          <p:cNvPicPr preferRelativeResize="0"/>
          <p:nvPr/>
        </p:nvPicPr>
        <p:blipFill rotWithShape="1">
          <a:blip r:embed="rId3">
            <a:alphaModFix/>
          </a:blip>
          <a:srcRect l="13943" t="2002" r="16531" b="11703"/>
          <a:stretch/>
        </p:blipFill>
        <p:spPr>
          <a:xfrm>
            <a:off x="672859" y="1035169"/>
            <a:ext cx="3407435" cy="42292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127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g9767064e4f_0_88"/>
          <p:cNvPicPr preferRelativeResize="0"/>
          <p:nvPr/>
        </p:nvPicPr>
        <p:blipFill rotWithShape="1">
          <a:blip r:embed="rId3">
            <a:alphaModFix/>
          </a:blip>
          <a:srcRect l="8967" t="16571" r="79040" b="25688"/>
          <a:stretch/>
        </p:blipFill>
        <p:spPr>
          <a:xfrm rot="-5400000">
            <a:off x="5419737" y="1801175"/>
            <a:ext cx="1352525" cy="703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g9767064e4f_0_88"/>
          <p:cNvPicPr preferRelativeResize="0"/>
          <p:nvPr/>
        </p:nvPicPr>
        <p:blipFill rotWithShape="1">
          <a:blip r:embed="rId4">
            <a:alphaModFix/>
          </a:blip>
          <a:srcRect l="2134" t="1191" r="1294" b="3488"/>
          <a:stretch/>
        </p:blipFill>
        <p:spPr>
          <a:xfrm>
            <a:off x="2550541" y="791903"/>
            <a:ext cx="7090913" cy="4011577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9767064e4f_0_88"/>
          <p:cNvSpPr txBox="1">
            <a:spLocks noGrp="1"/>
          </p:cNvSpPr>
          <p:nvPr>
            <p:ph type="body" idx="1"/>
          </p:nvPr>
        </p:nvSpPr>
        <p:spPr>
          <a:xfrm>
            <a:off x="323050" y="1470825"/>
            <a:ext cx="2227500" cy="44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300" i="1"/>
              <a:t>LEAP forward in the reliability, utility, and reach of climate projections through synergistic innovations in data science and climate science.</a:t>
            </a:r>
            <a:endParaRPr sz="2700"/>
          </a:p>
        </p:txBody>
      </p:sp>
      <p:sp>
        <p:nvSpPr>
          <p:cNvPr id="95" name="Google Shape;95;g9767064e4f_0_88"/>
          <p:cNvSpPr txBox="1">
            <a:spLocks noGrp="1"/>
          </p:cNvSpPr>
          <p:nvPr>
            <p:ph type="title"/>
          </p:nvPr>
        </p:nvSpPr>
        <p:spPr>
          <a:xfrm>
            <a:off x="612475" y="-98925"/>
            <a:ext cx="10741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800"/>
              <a:t>Implementing our Vision</a:t>
            </a:r>
            <a:endParaRPr sz="3800"/>
          </a:p>
        </p:txBody>
      </p:sp>
      <p:sp>
        <p:nvSpPr>
          <p:cNvPr id="96" name="Google Shape;96;g9767064e4f_0_88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9767064e4f_0_6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800"/>
              <a:t>My Presentation Will Explain:</a:t>
            </a:r>
            <a:endParaRPr sz="3800"/>
          </a:p>
        </p:txBody>
      </p:sp>
      <p:sp>
        <p:nvSpPr>
          <p:cNvPr id="102" name="Google Shape;102;g9767064e4f_0_6"/>
          <p:cNvSpPr txBox="1">
            <a:spLocks noGrp="1"/>
          </p:cNvSpPr>
          <p:nvPr>
            <p:ph type="body" idx="1"/>
          </p:nvPr>
        </p:nvSpPr>
        <p:spPr>
          <a:xfrm>
            <a:off x="838200" y="1664450"/>
            <a:ext cx="11353800" cy="45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Institutional commitments necessary for achieving cross-institutional and sustained impact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LEAP’s dedicated headquarters spaces’ role in broadening participation + transferring knowledge</a:t>
            </a:r>
            <a:endParaRPr/>
          </a:p>
        </p:txBody>
      </p:sp>
      <p:sp>
        <p:nvSpPr>
          <p:cNvPr id="103" name="Google Shape;103;g9767064e4f_0_6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4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93477d30dd_0_0"/>
          <p:cNvSpPr txBox="1">
            <a:spLocks noGrp="1"/>
          </p:cNvSpPr>
          <p:nvPr>
            <p:ph type="title"/>
          </p:nvPr>
        </p:nvSpPr>
        <p:spPr>
          <a:xfrm>
            <a:off x="200525" y="304800"/>
            <a:ext cx="11153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800"/>
              <a:t>LEAP’s Headquarters are Large + New</a:t>
            </a:r>
            <a:endParaRPr sz="3800"/>
          </a:p>
        </p:txBody>
      </p:sp>
      <p:pic>
        <p:nvPicPr>
          <p:cNvPr id="115" name="Google Shape;115;g93477d30dd_0_0"/>
          <p:cNvPicPr preferRelativeResize="0"/>
          <p:nvPr/>
        </p:nvPicPr>
        <p:blipFill rotWithShape="1">
          <a:blip r:embed="rId3">
            <a:alphaModFix/>
          </a:blip>
          <a:srcRect l="14696" t="17978" r="28094" b="35007"/>
          <a:stretch/>
        </p:blipFill>
        <p:spPr>
          <a:xfrm>
            <a:off x="107225" y="1876525"/>
            <a:ext cx="8013850" cy="370452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g93477d30dd_0_0"/>
          <p:cNvSpPr txBox="1"/>
          <p:nvPr/>
        </p:nvSpPr>
        <p:spPr>
          <a:xfrm>
            <a:off x="8206500" y="2403000"/>
            <a:ext cx="3985500" cy="3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2000"/>
              <a:buChar char="●"/>
            </a:pPr>
            <a:r>
              <a:rPr lang="en-US" sz="2000" b="1">
                <a:solidFill>
                  <a:srgbClr val="0C343D"/>
                </a:solidFill>
              </a:rPr>
              <a:t>Space</a:t>
            </a:r>
            <a:endParaRPr sz="2000" b="1">
              <a:solidFill>
                <a:srgbClr val="0C343D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3 offices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10 workstation cubicles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16-person conference room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70-person training space</a:t>
            </a:r>
            <a:endParaRPr sz="1800"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Opening December 2021</a:t>
            </a:r>
            <a:endParaRPr sz="1800"/>
          </a:p>
        </p:txBody>
      </p:sp>
      <p:sp>
        <p:nvSpPr>
          <p:cNvPr id="117" name="Google Shape;117;g93477d30dd_0_0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5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956e04baa1_0_0"/>
          <p:cNvSpPr txBox="1">
            <a:spLocks noGrp="1"/>
          </p:cNvSpPr>
          <p:nvPr>
            <p:ph type="title"/>
          </p:nvPr>
        </p:nvSpPr>
        <p:spPr>
          <a:xfrm>
            <a:off x="200525" y="152400"/>
            <a:ext cx="11153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800"/>
              <a:t>LEAP is Strategically Placed in the New Manhattanville Campus</a:t>
            </a:r>
            <a:endParaRPr sz="3800"/>
          </a:p>
        </p:txBody>
      </p:sp>
      <p:grpSp>
        <p:nvGrpSpPr>
          <p:cNvPr id="123" name="Google Shape;123;g956e04baa1_0_0"/>
          <p:cNvGrpSpPr/>
          <p:nvPr/>
        </p:nvGrpSpPr>
        <p:grpSpPr>
          <a:xfrm>
            <a:off x="200525" y="1573512"/>
            <a:ext cx="6083075" cy="4320556"/>
            <a:chOff x="200525" y="1347788"/>
            <a:chExt cx="6083075" cy="4320556"/>
          </a:xfrm>
        </p:grpSpPr>
        <p:pic>
          <p:nvPicPr>
            <p:cNvPr id="124" name="Google Shape;124;g956e04baa1_0_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0525" y="1347788"/>
              <a:ext cx="5257800" cy="4162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g956e04baa1_0_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47725" y="4168444"/>
              <a:ext cx="1535875" cy="14999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6" name="Google Shape;126;g956e04baa1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99300" y="1504000"/>
            <a:ext cx="4917925" cy="4307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956e04baa1_0_0"/>
          <p:cNvSpPr/>
          <p:nvPr/>
        </p:nvSpPr>
        <p:spPr>
          <a:xfrm rot="2698698">
            <a:off x="7155685" y="4253477"/>
            <a:ext cx="1120057" cy="20195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45818E"/>
          </a:solidFill>
          <a:ln w="9525" cap="flat" cmpd="sng">
            <a:solidFill>
              <a:srgbClr val="0C343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956e04baa1_0_0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6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129" name="Google Shape;129;g956e04baa1_0_0"/>
          <p:cNvPicPr preferRelativeResize="0"/>
          <p:nvPr/>
        </p:nvPicPr>
        <p:blipFill rotWithShape="1">
          <a:blip r:embed="rId6">
            <a:alphaModFix/>
          </a:blip>
          <a:srcRect t="16912" r="68958" b="15733"/>
          <a:stretch/>
        </p:blipFill>
        <p:spPr>
          <a:xfrm>
            <a:off x="6599300" y="3250050"/>
            <a:ext cx="879401" cy="81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9578641f5a_0_10"/>
          <p:cNvSpPr txBox="1">
            <a:spLocks noGrp="1"/>
          </p:cNvSpPr>
          <p:nvPr>
            <p:ph type="title"/>
          </p:nvPr>
        </p:nvSpPr>
        <p:spPr>
          <a:xfrm>
            <a:off x="373225" y="181825"/>
            <a:ext cx="10980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/>
              <a:t>LEAP will Leverage Future Columbia Climate School’s Visibility</a:t>
            </a:r>
            <a:endParaRPr sz="3800"/>
          </a:p>
        </p:txBody>
      </p:sp>
      <p:sp>
        <p:nvSpPr>
          <p:cNvPr id="135" name="Google Shape;135;g9578641f5a_0_10"/>
          <p:cNvSpPr txBox="1">
            <a:spLocks noGrp="1"/>
          </p:cNvSpPr>
          <p:nvPr>
            <p:ph type="body" idx="1"/>
          </p:nvPr>
        </p:nvSpPr>
        <p:spPr>
          <a:xfrm>
            <a:off x="205200" y="1588300"/>
            <a:ext cx="119868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74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300"/>
              <a:buChar char="●"/>
            </a:pPr>
            <a:r>
              <a:rPr lang="en-US" sz="2300" b="1">
                <a:solidFill>
                  <a:srgbClr val="0C343D"/>
                </a:solidFill>
              </a:rPr>
              <a:t>July 2020:</a:t>
            </a:r>
            <a:r>
              <a:rPr lang="en-US" sz="2300"/>
              <a:t> Trustees unanimously approve future creation of Columbia Climate School</a:t>
            </a:r>
            <a:endParaRPr sz="2300"/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First school ever devoted exclusively to climate</a:t>
            </a:r>
            <a:endParaRPr sz="2000"/>
          </a:p>
          <a:p>
            <a:pPr marL="9144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914400" lvl="1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"/>
              <a:buChar char="○"/>
            </a:pPr>
            <a:endParaRPr sz="400"/>
          </a:p>
          <a:p>
            <a:pPr marL="457200" lvl="0" indent="-3746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Centralizing coordination + visibility of existing efforts</a:t>
            </a:r>
            <a:r>
              <a:rPr lang="en-US" sz="230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/>
            </a:r>
            <a:br>
              <a:rPr lang="en-US" sz="230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</a:br>
            <a:r>
              <a:rPr lang="en-US" sz="2300"/>
              <a:t>across Columbia</a:t>
            </a:r>
            <a:endParaRPr sz="2300"/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Potentially including LEAP</a:t>
            </a:r>
            <a:endParaRPr sz="20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300"/>
          </a:p>
          <a:p>
            <a:pPr marL="914400" lvl="1" indent="-241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"/>
              <a:buChar char="○"/>
            </a:pPr>
            <a:endParaRPr sz="200"/>
          </a:p>
          <a:p>
            <a:pPr marL="457200" lvl="0" indent="-3746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5 LEAP members involved in Climate School</a:t>
            </a:r>
            <a:br>
              <a:rPr lang="en-US" sz="2300"/>
            </a:br>
            <a:r>
              <a:rPr lang="en-US" sz="2300"/>
              <a:t>pre-planning</a:t>
            </a:r>
            <a:endParaRPr sz="2300"/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Chief Equity Officer Cogburn on</a:t>
            </a:r>
            <a:br>
              <a:rPr lang="en-US" sz="2000"/>
            </a:br>
            <a:r>
              <a:rPr lang="en-US" sz="2000"/>
              <a:t>new Design Committee</a:t>
            </a:r>
            <a:endParaRPr sz="2000"/>
          </a:p>
        </p:txBody>
      </p:sp>
      <p:pic>
        <p:nvPicPr>
          <p:cNvPr id="136" name="Google Shape;136;g9578641f5a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9125" y="2401900"/>
            <a:ext cx="4086000" cy="27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9578641f5a_0_10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7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97115e6bc4_0_0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800"/>
              <a:t>Lamont-Doherty Earth Observatory Commits Work + Meeting Spaces</a:t>
            </a:r>
            <a:endParaRPr sz="3800"/>
          </a:p>
        </p:txBody>
      </p:sp>
      <p:sp>
        <p:nvSpPr>
          <p:cNvPr id="143" name="Google Shape;143;g97115e6bc4_0_0"/>
          <p:cNvSpPr txBox="1"/>
          <p:nvPr/>
        </p:nvSpPr>
        <p:spPr>
          <a:xfrm>
            <a:off x="619800" y="1325700"/>
            <a:ext cx="11462700" cy="44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C343D"/>
                </a:solidFill>
              </a:rPr>
              <a:t>Campus S</a:t>
            </a:r>
            <a:r>
              <a:rPr lang="en-US" sz="2000" b="1">
                <a:solidFill>
                  <a:srgbClr val="0C343D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quare Footage</a:t>
            </a:r>
            <a:endParaRPr sz="2000" b="1">
              <a:solidFill>
                <a:srgbClr val="0C343D"/>
              </a:solidFill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</a:ext>
              </a:extLs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Buildings: 378k</a:t>
            </a:r>
            <a:endParaRPr sz="1800"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"/>
                </a:ext>
              </a:extLs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5"/>
                  </a:ext>
                </a:extLst>
              </a:rPr>
              <a:t>Offices: 82k</a:t>
            </a:r>
            <a:endParaRPr sz="1800"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6"/>
                </a:ext>
              </a:extLs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7"/>
                  </a:ext>
                </a:extLst>
              </a:rPr>
              <a:t>Labs: 98k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 b="1">
                <a:solidFill>
                  <a:srgbClr val="0C343D"/>
                </a:solidFill>
              </a:rPr>
              <a:t>Auditoriums Sizes for LEAP Meetings </a:t>
            </a:r>
            <a:r>
              <a:rPr lang="en-US" sz="2000"/>
              <a:t>(by # seats)</a:t>
            </a:r>
            <a:r>
              <a:rPr lang="en-US" sz="2000" b="1">
                <a:solidFill>
                  <a:srgbClr val="0C343D"/>
                </a:solidFill>
              </a:rPr>
              <a:t>:</a:t>
            </a:r>
            <a:r>
              <a:rPr lang="en-US" sz="2000"/>
              <a:t/>
            </a:r>
            <a:br>
              <a:rPr lang="en-US" sz="2000"/>
            </a:br>
            <a:r>
              <a:rPr lang="en-US" sz="200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8"/>
                  </a:ext>
                </a:extLst>
              </a:rPr>
              <a:t>200, 180, 100, 50, 25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Free shuttle transportation between</a:t>
            </a:r>
            <a:br>
              <a:rPr lang="en-US" sz="2000"/>
            </a:br>
            <a:r>
              <a:rPr lang="en-US" sz="2000"/>
              <a:t>Morningside + Lamont campuses</a:t>
            </a:r>
            <a:endParaRPr sz="20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10x/ day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All climate science postdocs + students</a:t>
            </a:r>
            <a:br>
              <a:rPr lang="en-US" sz="2000"/>
            </a:br>
            <a:r>
              <a:rPr lang="en-US" sz="2000"/>
              <a:t>have committed workstations</a:t>
            </a:r>
            <a:endParaRPr sz="20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In addition to workstations at LEAP’s </a:t>
            </a:r>
            <a:br>
              <a:rPr lang="en-US" sz="1800"/>
            </a:br>
            <a:r>
              <a:rPr lang="en-US" sz="1800"/>
              <a:t>Manhattanville headquarters</a:t>
            </a:r>
            <a:endParaRPr sz="1800"/>
          </a:p>
        </p:txBody>
      </p:sp>
      <p:pic>
        <p:nvPicPr>
          <p:cNvPr id="144" name="Google Shape;144;g97115e6bc4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1500" y="3677100"/>
            <a:ext cx="5481000" cy="174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97115e6bc4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32913" y="1386000"/>
            <a:ext cx="2618175" cy="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97115e6bc4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65625" y="2134050"/>
            <a:ext cx="2952750" cy="15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97115e6bc4_0_0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8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97115e6bc4_0_11"/>
          <p:cNvSpPr txBox="1">
            <a:spLocks noGrp="1"/>
          </p:cNvSpPr>
          <p:nvPr>
            <p:ph type="title"/>
          </p:nvPr>
        </p:nvSpPr>
        <p:spPr>
          <a:xfrm>
            <a:off x="838200" y="762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85E"/>
              </a:buClr>
              <a:buSzPts val="5400"/>
              <a:buFont typeface="Verdana"/>
              <a:buNone/>
            </a:pPr>
            <a:r>
              <a:rPr lang="en-US" sz="3500"/>
              <a:t>LEAP Researchers take Hold Short-, Medium-, and Long-term Visits to Federal Labs </a:t>
            </a:r>
            <a:endParaRPr sz="3500"/>
          </a:p>
        </p:txBody>
      </p:sp>
      <p:sp>
        <p:nvSpPr>
          <p:cNvPr id="153" name="Google Shape;153;g97115e6bc4_0_11"/>
          <p:cNvSpPr txBox="1"/>
          <p:nvPr/>
        </p:nvSpPr>
        <p:spPr>
          <a:xfrm>
            <a:off x="731700" y="1631400"/>
            <a:ext cx="11374800" cy="43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C343D"/>
                </a:solidFill>
              </a:rPr>
              <a:t>NASA GISS</a:t>
            </a:r>
            <a:endParaRPr sz="2100">
              <a:solidFill>
                <a:srgbClr val="0C343D"/>
              </a:solidFill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4 blocks south of Columbia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9"/>
                  </a:ext>
                </a:extLst>
              </a:rPr>
              <a:t>40 Columbia researchers semi-permanently visiting</a:t>
            </a:r>
            <a:endParaRPr sz="1900"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0"/>
                </a:ext>
              </a:extLst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 sz="160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1"/>
                  </a:ext>
                </a:extLst>
              </a:rPr>
              <a:t>Including 3 LEAP senior personnel</a:t>
            </a:r>
            <a:endParaRPr sz="1600"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2"/>
                </a:ext>
              </a:extLst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 b="1">
                <a:solidFill>
                  <a:srgbClr val="0C343D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3"/>
                  </a:ext>
                </a:extLst>
              </a:rPr>
              <a:t>Since 2010: </a:t>
            </a:r>
            <a:r>
              <a:rPr lang="en-US" sz="190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4"/>
                  </a:ext>
                </a:extLst>
              </a:rPr>
              <a:t>100 Columbia semi-permanent visits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Shared offices distributed as projects come online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Will permanently host 3 LEAP research scientists 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0C343D"/>
                </a:solidFill>
              </a:rPr>
              <a:t>NCAR</a:t>
            </a:r>
            <a:endParaRPr sz="2100" b="1">
              <a:solidFill>
                <a:srgbClr val="0C343D"/>
              </a:solidFill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100+ short (3-week) researcher visitations per year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5-10 long faculty visitations per year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Dedicated desk space + supercomputer access to all visitors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LEAP: 4-6 grad students + 4-6 postdocs visiting NCAR each summer</a:t>
            </a:r>
            <a:endParaRPr sz="19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 sz="1600"/>
              <a:t>Travel + housing in NSF budget request</a:t>
            </a:r>
            <a:endParaRPr sz="1600"/>
          </a:p>
        </p:txBody>
      </p:sp>
      <p:pic>
        <p:nvPicPr>
          <p:cNvPr id="154" name="Google Shape;154;g97115e6bc4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35354" y="4033325"/>
            <a:ext cx="2898400" cy="1668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97115e6bc4_0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35355" y="1631388"/>
            <a:ext cx="2898401" cy="1890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97115e6bc4_0_11"/>
          <p:cNvSpPr txBox="1">
            <a:spLocks noGrp="1"/>
          </p:cNvSpPr>
          <p:nvPr>
            <p:ph type="sldNum" idx="12"/>
          </p:nvPr>
        </p:nvSpPr>
        <p:spPr>
          <a:xfrm>
            <a:off x="-5" y="6333009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9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495</Words>
  <Application>Microsoft Office PowerPoint</Application>
  <PresentationFormat>Widescreen</PresentationFormat>
  <Paragraphs>100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Verdana</vt:lpstr>
      <vt:lpstr>Office Theme</vt:lpstr>
      <vt:lpstr>Facilities + Physical Infrastructure</vt:lpstr>
      <vt:lpstr>PowerPoint Presentation</vt:lpstr>
      <vt:lpstr>Implementing our Vision</vt:lpstr>
      <vt:lpstr>My Presentation Will Explain:</vt:lpstr>
      <vt:lpstr>LEAP’s Headquarters are Large + New</vt:lpstr>
      <vt:lpstr>LEAP is Strategically Placed in the New Manhattanville Campus</vt:lpstr>
      <vt:lpstr>LEAP will Leverage Future Columbia Climate School’s Visibility</vt:lpstr>
      <vt:lpstr>Lamont-Doherty Earth Observatory Commits Work + Meeting Spaces</vt:lpstr>
      <vt:lpstr>LEAP Researchers take Hold Short-, Medium-, and Long-term Visits to Federal Labs </vt:lpstr>
      <vt:lpstr>Partner Institutions Commit Ample Computational Resources to LEAPangeo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revision>1</cp:revision>
  <dcterms:created xsi:type="dcterms:W3CDTF">2020-09-17T23:07:03Z</dcterms:created>
  <dcterms:modified xsi:type="dcterms:W3CDTF">2020-09-18T23:19:08Z</dcterms:modified>
</cp:coreProperties>
</file>